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4"/>
  </p:sldMasterIdLst>
  <p:notesMasterIdLst>
    <p:notesMasterId r:id="rId23"/>
  </p:notesMasterIdLst>
  <p:handoutMasterIdLst>
    <p:handoutMasterId r:id="rId24"/>
  </p:handoutMasterIdLst>
  <p:sldIdLst>
    <p:sldId id="334" r:id="rId5"/>
    <p:sldId id="357" r:id="rId6"/>
    <p:sldId id="359" r:id="rId7"/>
    <p:sldId id="316" r:id="rId8"/>
    <p:sldId id="337" r:id="rId9"/>
    <p:sldId id="343" r:id="rId10"/>
    <p:sldId id="342" r:id="rId11"/>
    <p:sldId id="350" r:id="rId12"/>
    <p:sldId id="351" r:id="rId13"/>
    <p:sldId id="352" r:id="rId14"/>
    <p:sldId id="353" r:id="rId15"/>
    <p:sldId id="354" r:id="rId16"/>
    <p:sldId id="355" r:id="rId17"/>
    <p:sldId id="356" r:id="rId18"/>
    <p:sldId id="346" r:id="rId19"/>
    <p:sldId id="336" r:id="rId20"/>
    <p:sldId id="347" r:id="rId21"/>
    <p:sldId id="34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4" autoAdjust="0"/>
    <p:restoredTop sz="84967" autoAdjust="0"/>
  </p:normalViewPr>
  <p:slideViewPr>
    <p:cSldViewPr snapToGrid="0">
      <p:cViewPr varScale="1">
        <p:scale>
          <a:sx n="164" d="100"/>
          <a:sy n="164" d="100"/>
        </p:scale>
        <p:origin x="186" y="126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-110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88634-FBA9-41D6-8B35-EE3A7D816B7C}" type="datetimeFigureOut">
              <a:rPr lang="en-US" smtClean="0"/>
              <a:t>5/6/2024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C78D2-97D1-4B37-BDD1-08A09BD4CA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5/6/2024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796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4577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647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1153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98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5475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0596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364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773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487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776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10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561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457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97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685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61510" y="2744546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59" y="640080"/>
            <a:ext cx="4815836" cy="210312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183E8BD-29F0-8F9F-FC7D-73F8067BCDD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C983CA3-739C-6C20-AFE0-0997370354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1427" y="640080"/>
            <a:ext cx="5122889" cy="2103120"/>
          </a:xfrm>
        </p:spPr>
        <p:txBody>
          <a:bodyPr lIns="0" tIns="0" rIns="0" bIns="0" anchor="ctr" anchorCtr="0">
            <a:normAutofit/>
          </a:bodyPr>
          <a:lstStyle>
            <a:lvl1pPr marL="0" indent="0">
              <a:lnSpc>
                <a:spcPct val="110000"/>
              </a:lnSpc>
              <a:buNone/>
              <a:defRPr sz="1800">
                <a:solidFill>
                  <a:schemeClr val="tx1"/>
                </a:solidFill>
              </a:defRPr>
            </a:lvl1pPr>
            <a:lvl2pPr marL="228600">
              <a:lnSpc>
                <a:spcPct val="100000"/>
              </a:lnSpc>
              <a:defRPr sz="1600">
                <a:solidFill>
                  <a:schemeClr val="tx1"/>
                </a:solidFill>
              </a:defRPr>
            </a:lvl2pPr>
            <a:lvl3pPr marL="457200">
              <a:lnSpc>
                <a:spcPct val="100000"/>
              </a:lnSpc>
              <a:defRPr sz="1400">
                <a:solidFill>
                  <a:schemeClr val="tx1"/>
                </a:solidFill>
              </a:defRPr>
            </a:lvl3pPr>
            <a:lvl4pPr marL="685800">
              <a:lnSpc>
                <a:spcPct val="100000"/>
              </a:lnSpc>
              <a:defRPr sz="1200">
                <a:solidFill>
                  <a:schemeClr val="tx1"/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BC9F29C-BBE9-AFB4-AFC6-30BCA4EB2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C4D286-C480-B4CF-4406-CACC323F9FA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280160" y="3017520"/>
            <a:ext cx="10374152" cy="3208866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0BEE2817-4518-D59A-BD13-29A3D4FE64F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539516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90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970638"/>
            <a:ext cx="9144000" cy="1280160"/>
          </a:xfrm>
        </p:spPr>
        <p:txBody>
          <a:bodyPr lIns="0" tIns="0" rIns="0" bIns="0" anchor="b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0626849-9D2D-3C95-8C10-FA8F325F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685800"/>
            <a:ext cx="4937760" cy="402336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>
              <a:spcBef>
                <a:spcPts val="1200"/>
              </a:spcBef>
              <a:defRPr sz="1800"/>
            </a:lvl2pPr>
            <a:lvl3pPr marL="914400">
              <a:spcBef>
                <a:spcPts val="1200"/>
              </a:spcBef>
              <a:defRPr sz="1800"/>
            </a:lvl3pPr>
            <a:lvl4pPr marL="1371600">
              <a:spcBef>
                <a:spcPts val="1200"/>
              </a:spcBef>
              <a:defRPr sz="1800"/>
            </a:lvl4pPr>
            <a:lvl5pPr marL="18288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04755" y="685800"/>
            <a:ext cx="4937760" cy="4023360"/>
          </a:xfrm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800"/>
            </a:lvl2pPr>
            <a:lvl3pPr>
              <a:spcBef>
                <a:spcPts val="1200"/>
              </a:spcBef>
              <a:defRPr sz="1800"/>
            </a:lvl3pPr>
            <a:lvl4pPr>
              <a:spcBef>
                <a:spcPts val="1200"/>
              </a:spcBef>
              <a:defRPr sz="1800"/>
            </a:lvl4pPr>
            <a:lvl5pPr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717D91C-F78C-0E4C-FB27-7112AB840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22570" y="5680647"/>
            <a:ext cx="465456" cy="581432"/>
            <a:chOff x="7843462" y="2744546"/>
            <a:chExt cx="465456" cy="581432"/>
          </a:xfrm>
        </p:grpSpPr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C935CF3-75DF-0DC7-1B2A-E0E0205DF64B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Graphic 13">
              <a:extLst>
                <a:ext uri="{FF2B5EF4-FFF2-40B4-BE49-F238E27FC236}">
                  <a16:creationId xmlns:a16="http://schemas.microsoft.com/office/drawing/2014/main" id="{D5782BEB-6319-DEC1-F9ED-BA9201C6B9B7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6E59DFAF-9794-BD12-D89A-422FFFFCE023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6444A47-BCB3-5C86-F2B8-25092BE8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48C53D-49AB-C003-70E8-5117AF079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96BC1DE-6696-3408-564E-2D73B1266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711518" y="5393214"/>
            <a:ext cx="1097341" cy="736658"/>
            <a:chOff x="10508317" y="446637"/>
            <a:chExt cx="1097341" cy="736658"/>
          </a:xfrm>
        </p:grpSpPr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268EB1E4-29D6-C3F5-BCBB-FB7E7EE5C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08317" y="49220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Graphic 16">
              <a:extLst>
                <a:ext uri="{FF2B5EF4-FFF2-40B4-BE49-F238E27FC236}">
                  <a16:creationId xmlns:a16="http://schemas.microsoft.com/office/drawing/2014/main" id="{09524D46-140F-2F4F-430B-F59815A0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477944" y="105558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Graphic 14">
              <a:extLst>
                <a:ext uri="{FF2B5EF4-FFF2-40B4-BE49-F238E27FC236}">
                  <a16:creationId xmlns:a16="http://schemas.microsoft.com/office/drawing/2014/main" id="{AC75143B-C717-8D04-743C-B40FB5EFB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41555" y="44663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87376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40080"/>
            <a:ext cx="10087699" cy="1280160"/>
          </a:xfrm>
        </p:spPr>
        <p:txBody>
          <a:bodyPr lIns="0" tIns="0" rIns="0" bIns="0" anchor="b" anchorCtr="0"/>
          <a:lstStyle>
            <a:lvl1pPr>
              <a:defRPr sz="4000" b="1" cap="all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6B8DF0-B7E6-5032-C3C7-E457E793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0160" y="2103119"/>
            <a:ext cx="10087699" cy="4114800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C5F4D40-ADE4-5EEB-436C-8563A49C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bbles and Title 1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 lIns="0" tIns="0" rIns="0" anchor="b"/>
          <a:lstStyle>
            <a:lvl1pPr algn="r">
              <a:lnSpc>
                <a:spcPts val="4800"/>
              </a:lnSpc>
              <a:defRPr sz="48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FC9B12A4-113B-B3F6-5926-5C2A6F504A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71606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0609" y="3127248"/>
            <a:ext cx="6117381" cy="301752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AF51D36-DB19-27CD-47E0-A4261648D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614240">
            <a:off x="3975343" y="2819532"/>
            <a:ext cx="465456" cy="581432"/>
            <a:chOff x="7843462" y="2744546"/>
            <a:chExt cx="465456" cy="581432"/>
          </a:xfrm>
        </p:grpSpPr>
        <p:sp>
          <p:nvSpPr>
            <p:cNvPr id="4" name="Graphic 12">
              <a:extLst>
                <a:ext uri="{FF2B5EF4-FFF2-40B4-BE49-F238E27FC236}">
                  <a16:creationId xmlns:a16="http://schemas.microsoft.com/office/drawing/2014/main" id="{3EFED0E0-17D4-C5B0-09D0-B43338A856B3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Graphic 13">
              <a:extLst>
                <a:ext uri="{FF2B5EF4-FFF2-40B4-BE49-F238E27FC236}">
                  <a16:creationId xmlns:a16="http://schemas.microsoft.com/office/drawing/2014/main" id="{8F798BBE-9B6F-700D-08A1-09ABC5388CCE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Graphic 15">
              <a:extLst>
                <a:ext uri="{FF2B5EF4-FFF2-40B4-BE49-F238E27FC236}">
                  <a16:creationId xmlns:a16="http://schemas.microsoft.com/office/drawing/2014/main" id="{4AE2D1C5-9D85-9049-690C-3AFCE7E2DA56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0FE75D-ACD3-655E-58A7-8F2C1827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362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5B2B208-F5B9-0151-C982-A389CB0B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EEA6CA-DE1E-18ED-E69E-54A1372F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973C81-5E94-41F6-CE15-3B4763B3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35B5C-F994-9D57-3118-919EE90F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6544" y="614202"/>
            <a:ext cx="5918072" cy="2276856"/>
          </a:xfrm>
        </p:spPr>
        <p:txBody>
          <a:bodyPr lIns="0" tIns="0" rIns="0" bIns="0" anchor="b"/>
          <a:lstStyle>
            <a:lvl1pPr algn="r">
              <a:lnSpc>
                <a:spcPts val="4000"/>
              </a:lnSpc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C738AB3-8054-6E21-C34C-36AF3A31AC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80160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anchor="t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D1B85-4BEF-C1C1-5619-B82E9E44A9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6548" y="3161752"/>
            <a:ext cx="5918068" cy="3144965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2pPr>
            <a:lvl3pPr marL="9144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3pPr>
            <a:lvl4pPr marL="13716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4pPr>
            <a:lvl5pPr marL="1828800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52402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9872E9-2F0D-2FEB-0974-F0BBBC5E03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238999" y="6356350"/>
            <a:ext cx="379561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9670435">
            <a:off x="7632743" y="794953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Picture Placeholder 14">
            <a:extLst>
              <a:ext uri="{FF2B5EF4-FFF2-40B4-BE49-F238E27FC236}">
                <a16:creationId xmlns:a16="http://schemas.microsoft.com/office/drawing/2014/main" id="{01D87F51-D69B-9038-0566-4FDC355AB6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7587" y="411831"/>
            <a:ext cx="3521337" cy="3521344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51239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640080"/>
            <a:ext cx="10302240" cy="1852046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588447"/>
            <a:ext cx="7853678" cy="726645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7659974" y="445645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Picture Placeholder 14">
            <a:extLst>
              <a:ext uri="{FF2B5EF4-FFF2-40B4-BE49-F238E27FC236}">
                <a16:creationId xmlns:a16="http://schemas.microsoft.com/office/drawing/2014/main" id="{5DDB7824-50BA-B12F-AD49-CA8953CA3A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36252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52645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4800" y="640080"/>
            <a:ext cx="7498080" cy="1280160"/>
          </a:xfrm>
        </p:spPr>
        <p:txBody>
          <a:bodyPr lIns="0" tIns="0" rIns="0" bIns="0" anchor="b" anchorCtr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2376"/>
            <a:ext cx="520991" cy="517379"/>
          </a:xfrm>
        </p:spPr>
        <p:txBody>
          <a:bodyPr anchor="t" anchorCtr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17615" y="895646"/>
            <a:ext cx="1956925" cy="195692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" anchor="t" anchorCtr="0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2194560"/>
            <a:ext cx="7498080" cy="40233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defRPr sz="1600"/>
            </a:lvl2pPr>
            <a:lvl3pPr marL="457200">
              <a:defRPr sz="1400"/>
            </a:lvl3pPr>
            <a:lvl4pPr marL="685800">
              <a:defRPr sz="12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8B5E78-A531-681D-1312-F21B52D0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70685" y="620661"/>
            <a:ext cx="403448" cy="381782"/>
            <a:chOff x="10969280" y="1780012"/>
            <a:chExt cx="403448" cy="381782"/>
          </a:xfrm>
        </p:grpSpPr>
        <p:sp>
          <p:nvSpPr>
            <p:cNvPr id="17" name="Graphic 10">
              <a:extLst>
                <a:ext uri="{FF2B5EF4-FFF2-40B4-BE49-F238E27FC236}">
                  <a16:creationId xmlns:a16="http://schemas.microsoft.com/office/drawing/2014/main" id="{AAD06B87-D9B2-4F94-B734-A8F039A20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81590" y="2070656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Graphic 11">
              <a:extLst>
                <a:ext uri="{FF2B5EF4-FFF2-40B4-BE49-F238E27FC236}">
                  <a16:creationId xmlns:a16="http://schemas.microsoft.com/office/drawing/2014/main" id="{BB13A13C-36EA-4B13-9175-C5FE95B34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969280" y="178001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Footer Placeholder 8">
            <a:extLst>
              <a:ext uri="{FF2B5EF4-FFF2-40B4-BE49-F238E27FC236}">
                <a16:creationId xmlns:a16="http://schemas.microsoft.com/office/drawing/2014/main" id="{5189CAD3-7011-6481-11F8-05B5CB106F0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B7CB27F-7A56-A747-A4D6-5627C2463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+ Subtitle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3383280"/>
            <a:ext cx="10302240" cy="1852046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966886"/>
            <a:ext cx="10302237" cy="397191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97692" y="62029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7912362-D30D-7B0B-BA94-0993B1EBC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277585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64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85800"/>
            <a:ext cx="9137012" cy="1280160"/>
          </a:xfrm>
        </p:spPr>
        <p:txBody>
          <a:bodyPr lIns="0" tIns="0" rIns="0" bIns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F91A5DB-A2CA-1D70-9A06-3869A288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2327440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23402" y="2327441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D6A69CF-70D6-AB12-CD8B-FD75B7EE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EFE408-BFE1-16DC-F7C6-47F55C171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992" y="0"/>
            <a:ext cx="5779008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572" y="685800"/>
            <a:ext cx="4754880" cy="567055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4C0ED5DD-6381-0FFD-7B45-D21179A39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042E432-AE48-385B-DEA1-32129394CE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279526" y="1533524"/>
            <a:ext cx="4663440" cy="1895475"/>
          </a:xfrm>
        </p:spPr>
        <p:txBody>
          <a:bodyPr lIns="0" tIns="0" rIns="0" bIns="0" anchor="t" anchorCtr="0">
            <a:noAutofit/>
          </a:bodyPr>
          <a:lstStyle>
            <a:lvl1pPr marL="342900" indent="-512064">
              <a:spcBef>
                <a:spcPts val="1000"/>
              </a:spcBef>
              <a:buFont typeface="+mj-lt"/>
              <a:buAutoNum type="arabicPeriod"/>
              <a:defRPr sz="1800"/>
            </a:lvl1pPr>
            <a:lvl2pPr marL="1028700" indent="-342900">
              <a:spcBef>
                <a:spcPts val="1200"/>
              </a:spcBef>
              <a:buFont typeface="+mj-lt"/>
              <a:buAutoNum type="alphaLcPeriod"/>
              <a:defRPr sz="1800"/>
            </a:lvl2pPr>
            <a:lvl3pPr marL="1257300" indent="-342900">
              <a:spcBef>
                <a:spcPts val="1200"/>
              </a:spcBef>
              <a:buFont typeface="+mj-lt"/>
              <a:buAutoNum type="arabicParenR"/>
              <a:defRPr sz="1800"/>
            </a:lvl3pPr>
            <a:lvl4pPr marL="1714500" indent="-342900">
              <a:spcBef>
                <a:spcPts val="1200"/>
              </a:spcBef>
              <a:buFont typeface="+mj-lt"/>
              <a:buAutoNum type="alphaLcParenR"/>
              <a:defRPr sz="1800"/>
            </a:lvl4pPr>
            <a:lvl5pPr marL="2228850" indent="-400050">
              <a:spcBef>
                <a:spcPts val="12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F111B2E-0535-57E2-FE92-620F9307A95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0160" y="3482974"/>
            <a:ext cx="4663440" cy="1190033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spcBef>
                <a:spcPts val="1200"/>
              </a:spcBef>
              <a:buNone/>
              <a:defRPr sz="1600"/>
            </a:lvl2pPr>
            <a:lvl3pPr marL="914400" indent="0">
              <a:spcBef>
                <a:spcPts val="1200"/>
              </a:spcBef>
              <a:buNone/>
              <a:defRPr sz="1400"/>
            </a:lvl3pPr>
            <a:lvl4pPr marL="1371600" indent="0">
              <a:spcBef>
                <a:spcPts val="1200"/>
              </a:spcBef>
              <a:buNone/>
              <a:defRPr sz="1200"/>
            </a:lvl4pPr>
            <a:lvl5pPr marL="1828800" indent="0">
              <a:spcBef>
                <a:spcPts val="12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1280160" y="4692058"/>
            <a:ext cx="4663440" cy="1584918"/>
          </a:xfrm>
        </p:spPr>
        <p:txBody>
          <a:bodyPr lIns="0" tIns="0" rIns="0" bIns="0" anchor="t" anchorCtr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600"/>
            </a:lvl2pPr>
            <a:lvl3pPr>
              <a:spcBef>
                <a:spcPts val="1200"/>
              </a:spcBef>
              <a:defRPr sz="14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4C23E1A-9E5E-DA12-8E11-83F4867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3FE6E42-6A8F-C459-87EE-E2A5BAFA8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20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lIns="0" tIns="0" rIns="0" bIns="0" anchor="ctr" anchorCtr="0"/>
          <a:lstStyle>
            <a:lvl1pPr algn="l">
              <a:lnSpc>
                <a:spcPts val="4000"/>
              </a:lnSpc>
              <a:spcBef>
                <a:spcPts val="1000"/>
              </a:spcBef>
              <a:defRPr sz="4000" b="1" i="0" cap="all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FB40175-FA51-DA14-A5B2-CD06DE6ECC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lnSpc>
                <a:spcPct val="110000"/>
              </a:lnSpc>
              <a:defRPr sz="1600"/>
            </a:lvl2pPr>
            <a:lvl3pPr marL="457200">
              <a:lnSpc>
                <a:spcPct val="110000"/>
              </a:lnSpc>
              <a:defRPr sz="1400"/>
            </a:lvl3pPr>
            <a:lvl4pPr marL="685800">
              <a:lnSpc>
                <a:spcPct val="110000"/>
              </a:lnSpc>
              <a:defRPr sz="1200"/>
            </a:lvl4pPr>
            <a:lvl5pPr marL="914400">
              <a:lnSpc>
                <a:spcPct val="11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089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95553" y="301752"/>
            <a:ext cx="5221224" cy="6263640"/>
          </a:xfrm>
        </p:spPr>
        <p:txBody>
          <a:bodyPr tIns="914400" anchor="t" anchorCtr="0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Footer Placeholder 8">
            <a:extLst>
              <a:ext uri="{FF2B5EF4-FFF2-40B4-BE49-F238E27FC236}">
                <a16:creationId xmlns:a16="http://schemas.microsoft.com/office/drawing/2014/main" id="{7A4AE671-C203-0370-2888-FC8F7D444D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434825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792BFA8-57AD-0B5C-2534-1E862B58D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5127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807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394" y="1"/>
            <a:ext cx="9918405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394" y="1825625"/>
            <a:ext cx="99184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6121" y="726630"/>
            <a:ext cx="520991" cy="51737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800" b="1" i="0" cap="all" spc="100" baseline="0"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1C86-6A9C-D287-D381-5634A69BF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5394" y="6356350"/>
            <a:ext cx="2743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B8477-3F24-EDCB-C8AC-843363639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8999" y="6356350"/>
            <a:ext cx="41148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7" r:id="rId2"/>
    <p:sldLayoutId id="2147483728" r:id="rId3"/>
    <p:sldLayoutId id="2147483729" r:id="rId4"/>
    <p:sldLayoutId id="2147483710" r:id="rId5"/>
    <p:sldLayoutId id="2147483727" r:id="rId6"/>
    <p:sldLayoutId id="2147483701" r:id="rId7"/>
    <p:sldLayoutId id="2147483721" r:id="rId8"/>
    <p:sldLayoutId id="2147483720" r:id="rId9"/>
    <p:sldLayoutId id="2147483730" r:id="rId10"/>
    <p:sldLayoutId id="2147483722" r:id="rId11"/>
    <p:sldLayoutId id="2147483698" r:id="rId12"/>
    <p:sldLayoutId id="2147483732" r:id="rId13"/>
    <p:sldLayoutId id="2147483702" r:id="rId14"/>
    <p:sldLayoutId id="2147483703" r:id="rId15"/>
  </p:sldLayoutIdLst>
  <p:hf sldNum="0" hdr="0" ftr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anchor="t">
            <a:normAutofit/>
          </a:bodyPr>
          <a:lstStyle/>
          <a:p>
            <a:r>
              <a:rPr lang="en-US" dirty="0"/>
              <a:t>AFNT Project</a:t>
            </a:r>
            <a:br>
              <a:rPr lang="en-US" dirty="0"/>
            </a:br>
            <a:r>
              <a:rPr lang="en-US"/>
              <a:t>Ali Suhail | 21072712</a:t>
            </a:r>
            <a:endParaRPr lang="en-US" dirty="0"/>
          </a:p>
        </p:txBody>
      </p:sp>
      <p:pic>
        <p:nvPicPr>
          <p:cNvPr id="4" name="Picture 3" descr="A logo with a flower of life&#10;&#10;Description automatically generated">
            <a:extLst>
              <a:ext uri="{FF2B5EF4-FFF2-40B4-BE49-F238E27FC236}">
                <a16:creationId xmlns:a16="http://schemas.microsoft.com/office/drawing/2014/main" id="{A1BC45F9-E314-EB83-FA91-C5FE772830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4" b="-4"/>
          <a:stretch/>
        </p:blipFill>
        <p:spPr>
          <a:xfrm>
            <a:off x="8699863" y="-1057742"/>
            <a:ext cx="3424009" cy="3424015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2955403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A271-8875-6BCE-0A4A-542683BB3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/>
          <a:lstStyle/>
          <a:p>
            <a:r>
              <a:rPr lang="en-US" dirty="0"/>
              <a:t>Phase 2: am website</a:t>
            </a:r>
          </a:p>
        </p:txBody>
      </p:sp>
      <p:pic>
        <p:nvPicPr>
          <p:cNvPr id="6" name="Picture Placeholder 5" descr="A blue and green circle with a black globe&#10;&#10;Description automatically generated">
            <a:extLst>
              <a:ext uri="{FF2B5EF4-FFF2-40B4-BE49-F238E27FC236}">
                <a16:creationId xmlns:a16="http://schemas.microsoft.com/office/drawing/2014/main" id="{28902E57-4B4C-3782-2F0A-9188EDB0917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3" r="23"/>
          <a:stretch>
            <a:fillRect/>
          </a:stretch>
        </p:blipFill>
        <p:spPr>
          <a:xfrm>
            <a:off x="8537434" y="411831"/>
            <a:ext cx="2974938" cy="2974944"/>
          </a:xfrm>
        </p:spPr>
      </p:pic>
    </p:spTree>
    <p:extLst>
      <p:ext uri="{BB962C8B-B14F-4D97-AF65-F5344CB8AC3E}">
        <p14:creationId xmlns:p14="http://schemas.microsoft.com/office/powerpoint/2010/main" val="2876331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8171-F501-5EC9-8849-5D0FE73AE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8" y="565642"/>
            <a:ext cx="8289009" cy="1305014"/>
          </a:xfrm>
        </p:spPr>
        <p:txBody>
          <a:bodyPr/>
          <a:lstStyle/>
          <a:p>
            <a:r>
              <a:rPr lang="en-US" sz="4000" dirty="0"/>
              <a:t>Admin management website (aw website)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8A9D03-6CF8-D31E-2E06-88AEBCEF7D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Website for Admins and manages: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C98C76-BF80-416D-CAF9-E5A3E37F1612}"/>
              </a:ext>
            </a:extLst>
          </p:cNvPr>
          <p:cNvSpPr txBox="1"/>
          <p:nvPr/>
        </p:nvSpPr>
        <p:spPr>
          <a:xfrm>
            <a:off x="1280158" y="3429000"/>
            <a:ext cx="681403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Preset workouts and exercises.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Preset meals and food items.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User details.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CentralDB</a:t>
            </a:r>
            <a:r>
              <a:rPr lang="en-US" sz="2800" dirty="0">
                <a:solidFill>
                  <a:schemeClr val="bg1"/>
                </a:solidFill>
              </a:rPr>
              <a:t> updates to AFNT App.</a:t>
            </a:r>
          </a:p>
          <a:p>
            <a:endParaRPr lang="en-US" dirty="0"/>
          </a:p>
        </p:txBody>
      </p:sp>
      <p:pic>
        <p:nvPicPr>
          <p:cNvPr id="9" name="Picture Placeholder 8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1E776930-83E8-D90A-FFD1-399D650E69A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27" r="427"/>
          <a:stretch>
            <a:fillRect/>
          </a:stretch>
        </p:blipFill>
        <p:spPr>
          <a:prstGeom prst="rect">
            <a:avLst/>
          </a:prstGeom>
          <a:ln w="38100" cap="sq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5325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A271-8875-6BCE-0A4A-542683BB3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/>
          <a:lstStyle/>
          <a:p>
            <a:r>
              <a:rPr lang="en-US" dirty="0"/>
              <a:t>Phase 3: AFNT App</a:t>
            </a:r>
          </a:p>
        </p:txBody>
      </p:sp>
      <p:pic>
        <p:nvPicPr>
          <p:cNvPr id="11" name="Picture Placeholder 10" descr="A white logo on a purple and blue circle&#10;&#10;Description automatically generated">
            <a:extLst>
              <a:ext uri="{FF2B5EF4-FFF2-40B4-BE49-F238E27FC236}">
                <a16:creationId xmlns:a16="http://schemas.microsoft.com/office/drawing/2014/main" id="{561C31A8-D9E8-0B5A-DA77-DF331F24BA8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3" r="2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44932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8171-F501-5EC9-8849-5D0FE73AE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8" y="565642"/>
            <a:ext cx="8289009" cy="726645"/>
          </a:xfrm>
        </p:spPr>
        <p:txBody>
          <a:bodyPr/>
          <a:lstStyle/>
          <a:p>
            <a:r>
              <a:rPr lang="en-US" sz="4400" dirty="0" err="1"/>
              <a:t>Afnt</a:t>
            </a:r>
            <a:r>
              <a:rPr lang="en-US" sz="4400" dirty="0"/>
              <a:t>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8A9D03-6CF8-D31E-2E06-88AEBCEF7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8309" y="1592508"/>
            <a:ext cx="7853678" cy="726645"/>
          </a:xfrm>
        </p:spPr>
        <p:txBody>
          <a:bodyPr/>
          <a:lstStyle/>
          <a:p>
            <a:r>
              <a:rPr lang="en-US" dirty="0"/>
              <a:t>Cross-platform app for users, and allows users to: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C98C76-BF80-416D-CAF9-E5A3E37F1612}"/>
              </a:ext>
            </a:extLst>
          </p:cNvPr>
          <p:cNvSpPr txBox="1"/>
          <p:nvPr/>
        </p:nvSpPr>
        <p:spPr>
          <a:xfrm>
            <a:off x="1280157" y="2176734"/>
            <a:ext cx="720570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Manage workouts and exercises.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Manage meals and food items.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Locate closest gyms/fitness </a:t>
            </a:r>
            <a:r>
              <a:rPr lang="en-US" sz="2800" dirty="0" err="1">
                <a:solidFill>
                  <a:schemeClr val="bg1"/>
                </a:solidFill>
              </a:rPr>
              <a:t>centres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Log body data.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Log meal and water intake data.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Generate plots for body and meal data.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Link with the Arduino Watch (Phase 4).</a:t>
            </a:r>
          </a:p>
          <a:p>
            <a:endParaRPr lang="en-US" dirty="0"/>
          </a:p>
        </p:txBody>
      </p:sp>
      <p:pic>
        <p:nvPicPr>
          <p:cNvPr id="9" name="Picture Placeholder 8" descr="A screenshot of a login form&#10;&#10;Description automatically generated">
            <a:extLst>
              <a:ext uri="{FF2B5EF4-FFF2-40B4-BE49-F238E27FC236}">
                <a16:creationId xmlns:a16="http://schemas.microsoft.com/office/drawing/2014/main" id="{FADB5606-C95E-E706-F9F2-593777A474F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2500" r="12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87476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A271-8875-6BCE-0A4A-542683BB3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/>
          <a:lstStyle/>
          <a:p>
            <a:r>
              <a:rPr lang="en-US" dirty="0"/>
              <a:t>Phase 4: Arduino Watch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47D4F9DD-F659-4D86-DD74-C5ED49B389E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979" r="3979"/>
          <a:stretch/>
        </p:blipFill>
        <p:spPr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chemeClr val="tx2">
                <a:lumMod val="10000"/>
                <a:lumOff val="90000"/>
              </a:schemeClr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432962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9EFE5C42-059F-482E-C029-E8FA5107EEDA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9648" y="2108362"/>
            <a:ext cx="5562114" cy="4659363"/>
          </a:xfrm>
        </p:spPr>
        <p:txBody>
          <a:bodyPr>
            <a:no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Track steps and step goals.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Heart rate.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Blood oxygen level (saturation level).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Body temperature.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Logs data into CSV file.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Accessed by AFNT app via USB or Bluetooth Low Energy (BLE).</a:t>
            </a:r>
          </a:p>
        </p:txBody>
      </p:sp>
      <p:pic>
        <p:nvPicPr>
          <p:cNvPr id="10" name="Picture 9" descr="A diagram of a computer&#10;&#10;Description automatically generated">
            <a:extLst>
              <a:ext uri="{FF2B5EF4-FFF2-40B4-BE49-F238E27FC236}">
                <a16:creationId xmlns:a16="http://schemas.microsoft.com/office/drawing/2014/main" id="{332FF11E-61AA-66C6-E014-AC962E1EBA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3" r="1639" b="1441"/>
          <a:stretch/>
        </p:blipFill>
        <p:spPr>
          <a:xfrm>
            <a:off x="6802671" y="319208"/>
            <a:ext cx="5025450" cy="621958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F47136F-1FE0-6645-FDF7-32DC705256FE}"/>
              </a:ext>
            </a:extLst>
          </p:cNvPr>
          <p:cNvSpPr txBox="1"/>
          <p:nvPr/>
        </p:nvSpPr>
        <p:spPr>
          <a:xfrm>
            <a:off x="1300255" y="55330"/>
            <a:ext cx="60950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ARDUINO WATCH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CBFD0A-643D-9636-6742-F216628071CA}"/>
              </a:ext>
            </a:extLst>
          </p:cNvPr>
          <p:cNvSpPr txBox="1"/>
          <p:nvPr/>
        </p:nvSpPr>
        <p:spPr>
          <a:xfrm>
            <a:off x="776076" y="1353972"/>
            <a:ext cx="55621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Uses </a:t>
            </a:r>
            <a:r>
              <a:rPr lang="en-US" dirty="0" err="1"/>
              <a:t>TinyCircuit’s</a:t>
            </a:r>
            <a:r>
              <a:rPr lang="en-US" dirty="0"/>
              <a:t> small modular components and allows users to:</a:t>
            </a:r>
          </a:p>
        </p:txBody>
      </p:sp>
    </p:spTree>
    <p:extLst>
      <p:ext uri="{BB962C8B-B14F-4D97-AF65-F5344CB8AC3E}">
        <p14:creationId xmlns:p14="http://schemas.microsoft.com/office/powerpoint/2010/main" val="719664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98432-2D58-D940-A0AE-7748E2A487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Current progress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4C780BDD-62B7-3E51-C2DE-09259F62CC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168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4923D-C618-15EF-E1D7-7C1B0DBB1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 anchorCtr="0"/>
          <a:lstStyle/>
          <a:p>
            <a:r>
              <a:rPr lang="en-US" dirty="0" err="1"/>
              <a:t>Afnt</a:t>
            </a:r>
            <a:r>
              <a:rPr lang="en-US" dirty="0"/>
              <a:t> project progress</a:t>
            </a:r>
          </a:p>
        </p:txBody>
      </p:sp>
      <p:graphicFrame>
        <p:nvGraphicFramePr>
          <p:cNvPr id="6" name="Table Placeholder 3">
            <a:extLst>
              <a:ext uri="{FF2B5EF4-FFF2-40B4-BE49-F238E27FC236}">
                <a16:creationId xmlns:a16="http://schemas.microsoft.com/office/drawing/2014/main" id="{8B2437E8-72AB-C7C2-6EC7-E8366A2C8D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8309163"/>
              </p:ext>
            </p:extLst>
          </p:nvPr>
        </p:nvGraphicFramePr>
        <p:xfrm>
          <a:off x="1280160" y="2505308"/>
          <a:ext cx="10387548" cy="3357271"/>
        </p:xfrm>
        <a:graphic>
          <a:graphicData uri="http://schemas.openxmlformats.org/drawingml/2006/table">
            <a:tbl>
              <a:tblPr firstRow="1" bandRow="1">
                <a:tableStyleId>{9DCAF9ED-07DC-4A11-8D7F-57B35C25682E}</a:tableStyleId>
              </a:tblPr>
              <a:tblGrid>
                <a:gridCol w="1731258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1731258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731258">
                  <a:extLst>
                    <a:ext uri="{9D8B030D-6E8A-4147-A177-3AD203B41FA5}">
                      <a16:colId xmlns:a16="http://schemas.microsoft.com/office/drawing/2014/main" val="2496656439"/>
                    </a:ext>
                  </a:extLst>
                </a:gridCol>
                <a:gridCol w="1731258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731258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  <a:gridCol w="1731258">
                  <a:extLst>
                    <a:ext uri="{9D8B030D-6E8A-4147-A177-3AD203B41FA5}">
                      <a16:colId xmlns:a16="http://schemas.microsoft.com/office/drawing/2014/main" val="4016286484"/>
                    </a:ext>
                  </a:extLst>
                </a:gridCol>
              </a:tblGrid>
              <a:tr h="6685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Complete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Implementing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</a:t>
                      </a:r>
                      <a:br>
                        <a:rPr lang="en-US" dirty="0"/>
                      </a:br>
                      <a:r>
                        <a:rPr lang="en-US" dirty="0"/>
                        <a:t>Started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Partially Complete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Complete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685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Phase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685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Phase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8301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Phase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685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Phase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9351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5D893-E98A-260A-9EC4-B9365E533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5" name="Picture Placeholder 14" descr="Mountains under near dusk sky">
            <a:extLst>
              <a:ext uri="{FF2B5EF4-FFF2-40B4-BE49-F238E27FC236}">
                <a16:creationId xmlns:a16="http://schemas.microsoft.com/office/drawing/2014/main" id="{DE72DC91-8DC9-B68C-C1D3-8F5273481A7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13191" r="13191"/>
          <a:stretch/>
        </p:blipFill>
        <p:spPr>
          <a:xfrm>
            <a:off x="1371606" y="3205313"/>
            <a:ext cx="3043077" cy="3043083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C3169A-E63F-9263-6540-1291A4FE3E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49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57C7D-B1D6-C675-1809-682DDAE03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896926"/>
            <a:ext cx="4663438" cy="1846273"/>
          </a:xfrm>
        </p:spPr>
        <p:txBody>
          <a:bodyPr/>
          <a:lstStyle/>
          <a:p>
            <a:r>
              <a:rPr lang="en-US" dirty="0"/>
              <a:t>Project Aim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57D08-E851-29F4-6876-24A4860174D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08576" y="2288913"/>
            <a:ext cx="5486400" cy="403873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To design and implement a software solution focused on helping users achieve their fitness objectives.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This involves developing a user-friendly platform for creating and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customising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workout routines, monitoring nutrition and workout progress, and offering health and fitness guidance.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The main aim is to build an engaging and efficient fitness tool that encourages users to live healthier, more active lives. </a:t>
            </a:r>
            <a:endParaRPr lang="en-US" dirty="0"/>
          </a:p>
          <a:p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D40267C-12F9-F7FF-C587-C1B583C6D5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pPr algn="just"/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917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88E106-5092-D0EC-DAE2-EAAAB5C00E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9"/>
          <a:stretch/>
        </p:blipFill>
        <p:spPr>
          <a:xfrm>
            <a:off x="3390494" y="1199786"/>
            <a:ext cx="4675749" cy="508244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7085DC8-CDF4-4B39-49C9-D180035871E1}"/>
              </a:ext>
            </a:extLst>
          </p:cNvPr>
          <p:cNvSpPr txBox="1">
            <a:spLocks/>
          </p:cNvSpPr>
          <p:nvPr/>
        </p:nvSpPr>
        <p:spPr>
          <a:xfrm>
            <a:off x="3117757" y="361099"/>
            <a:ext cx="5221224" cy="117649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PROJECT OBJECTIVES</a:t>
            </a:r>
          </a:p>
        </p:txBody>
      </p:sp>
    </p:spTree>
    <p:extLst>
      <p:ext uri="{BB962C8B-B14F-4D97-AF65-F5344CB8AC3E}">
        <p14:creationId xmlns:p14="http://schemas.microsoft.com/office/powerpoint/2010/main" val="4011662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243DF-1FE9-01BE-435F-1729F4AB3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2713" y="619971"/>
            <a:ext cx="5918072" cy="2276856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AF7377-87AF-3A8C-539C-8A9651F5DA3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495192" y="3161752"/>
            <a:ext cx="5539424" cy="3144965"/>
          </a:xfrm>
        </p:spPr>
        <p:txBody>
          <a:bodyPr/>
          <a:lstStyle/>
          <a:p>
            <a:pPr algn="just"/>
            <a:r>
              <a:rPr lang="en-US" dirty="0"/>
              <a:t>Phase 1: DBMS</a:t>
            </a:r>
          </a:p>
          <a:p>
            <a:pPr algn="just"/>
            <a:r>
              <a:rPr lang="en-US" dirty="0"/>
              <a:t>Phase 2: AW Website</a:t>
            </a:r>
          </a:p>
          <a:p>
            <a:pPr algn="just"/>
            <a:r>
              <a:rPr lang="en-US" dirty="0"/>
              <a:t>Phase 3: AFNT Application</a:t>
            </a:r>
          </a:p>
          <a:p>
            <a:pPr algn="just"/>
            <a:r>
              <a:rPr lang="en-US" dirty="0"/>
              <a:t>Phase 4: Arduino Watch</a:t>
            </a:r>
          </a:p>
          <a:p>
            <a:pPr algn="just"/>
            <a:endParaRPr lang="en-US" dirty="0"/>
          </a:p>
          <a:p>
            <a:endParaRPr lang="en-US" dirty="0"/>
          </a:p>
        </p:txBody>
      </p:sp>
      <p:pic>
        <p:nvPicPr>
          <p:cNvPr id="8" name="Picture Placeholder 7" descr="A diagram of a process&#10;&#10;Description automatically generated">
            <a:extLst>
              <a:ext uri="{FF2B5EF4-FFF2-40B4-BE49-F238E27FC236}">
                <a16:creationId xmlns:a16="http://schemas.microsoft.com/office/drawing/2014/main" id="{4133A42F-0E48-A31A-95DF-F3B98915E0C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142" r="2142"/>
          <a:stretch>
            <a:fillRect/>
          </a:stretch>
        </p:blipFill>
        <p:spPr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accent2">
                <a:lumMod val="40000"/>
                <a:lumOff val="60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7812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A271-8875-6BCE-0A4A-542683BB39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/>
          <a:lstStyle/>
          <a:p>
            <a:r>
              <a:rPr lang="en-US" dirty="0"/>
              <a:t>Phase 1: DBMs</a:t>
            </a:r>
          </a:p>
        </p:txBody>
      </p:sp>
      <p:pic>
        <p:nvPicPr>
          <p:cNvPr id="9" name="Picture Placeholder 8" descr="A blue cylinder with a red warning sign&#10;&#10;Description automatically generated with medium confidence">
            <a:extLst>
              <a:ext uri="{FF2B5EF4-FFF2-40B4-BE49-F238E27FC236}">
                <a16:creationId xmlns:a16="http://schemas.microsoft.com/office/drawing/2014/main" id="{D6C0454D-04B1-57B3-6E2C-5852216B242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3849" r="23849"/>
          <a:stretch>
            <a:fillRect/>
          </a:stretch>
        </p:blipFill>
        <p:spPr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chemeClr val="bg2">
                <a:lumMod val="50000"/>
              </a:schemeClr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1235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8171-F501-5EC9-8849-5D0FE73AE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565642"/>
            <a:ext cx="10302240" cy="793066"/>
          </a:xfrm>
        </p:spPr>
        <p:txBody>
          <a:bodyPr/>
          <a:lstStyle/>
          <a:p>
            <a:r>
              <a:rPr lang="en-US" dirty="0"/>
              <a:t>Central database (</a:t>
            </a:r>
            <a:r>
              <a:rPr lang="en-US" dirty="0" err="1"/>
              <a:t>cdb</a:t>
            </a:r>
            <a:r>
              <a:rPr lang="en-US" dirty="0"/>
              <a:t>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8A9D03-6CF8-D31E-2E06-88AEBCEF7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0159" y="2522630"/>
            <a:ext cx="7853678" cy="726645"/>
          </a:xfrm>
        </p:spPr>
        <p:txBody>
          <a:bodyPr/>
          <a:lstStyle/>
          <a:p>
            <a:r>
              <a:rPr lang="en-US" sz="2800" dirty="0"/>
              <a:t>Managed</a:t>
            </a:r>
            <a:r>
              <a:rPr lang="en-US" dirty="0"/>
              <a:t> by Admins and responsible for managing: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C98C76-BF80-416D-CAF9-E5A3E37F1612}"/>
              </a:ext>
            </a:extLst>
          </p:cNvPr>
          <p:cNvSpPr txBox="1"/>
          <p:nvPr/>
        </p:nvSpPr>
        <p:spPr>
          <a:xfrm>
            <a:off x="1325878" y="3195491"/>
            <a:ext cx="6814038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Preset workouts and exercises.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Preset meals and food items.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User details.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</a:rPr>
              <a:t>CentralDB</a:t>
            </a:r>
            <a:r>
              <a:rPr lang="en-US" sz="2800" dirty="0">
                <a:solidFill>
                  <a:schemeClr val="bg1"/>
                </a:solidFill>
              </a:rPr>
              <a:t> updates to AFNT App.</a:t>
            </a:r>
          </a:p>
          <a:p>
            <a:endParaRPr lang="en-US" dirty="0"/>
          </a:p>
        </p:txBody>
      </p:sp>
      <p:pic>
        <p:nvPicPr>
          <p:cNvPr id="9" name="Picture Placeholder 8" descr="A person sitting at a computer&#10;&#10;Description automatically generated">
            <a:extLst>
              <a:ext uri="{FF2B5EF4-FFF2-40B4-BE49-F238E27FC236}">
                <a16:creationId xmlns:a16="http://schemas.microsoft.com/office/drawing/2014/main" id="{DE77D56F-5B18-AD6D-907D-5A728AB151B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>
            <a:fillRect/>
          </a:stretch>
        </p:blipFill>
        <p:spPr>
          <a:prstGeom prst="rect">
            <a:avLst/>
          </a:prstGeom>
          <a:ln w="38100" cap="sq">
            <a:noFill/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62753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64C0E11-7DE4-D558-C3EF-9B3C7A9BF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360" y="553299"/>
            <a:ext cx="10651886" cy="714630"/>
          </a:xfrm>
        </p:spPr>
        <p:txBody>
          <a:bodyPr/>
          <a:lstStyle/>
          <a:p>
            <a:r>
              <a:rPr lang="en-US" dirty="0"/>
              <a:t>Central database schema</a:t>
            </a:r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27D045D-DE42-B7E4-7955-9476D2D88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710" y="1267929"/>
            <a:ext cx="11764580" cy="438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87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8171-F501-5EC9-8849-5D0FE73AE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640080"/>
            <a:ext cx="10302240" cy="793066"/>
          </a:xfrm>
        </p:spPr>
        <p:txBody>
          <a:bodyPr/>
          <a:lstStyle/>
          <a:p>
            <a:r>
              <a:rPr lang="en-US" dirty="0"/>
              <a:t>Local database (</a:t>
            </a:r>
            <a:r>
              <a:rPr lang="en-US" dirty="0" err="1"/>
              <a:t>ldb</a:t>
            </a:r>
            <a:r>
              <a:rPr lang="en-US" dirty="0"/>
              <a:t>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8A9D03-6CF8-D31E-2E06-88AEBCEF7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0157" y="2588447"/>
            <a:ext cx="8131755" cy="726645"/>
          </a:xfrm>
        </p:spPr>
        <p:txBody>
          <a:bodyPr/>
          <a:lstStyle/>
          <a:p>
            <a:r>
              <a:rPr lang="en-US" dirty="0"/>
              <a:t>Managed by AFNT users and responsible for managing: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C98C76-BF80-416D-CAF9-E5A3E37F1612}"/>
              </a:ext>
            </a:extLst>
          </p:cNvPr>
          <p:cNvSpPr txBox="1"/>
          <p:nvPr/>
        </p:nvSpPr>
        <p:spPr>
          <a:xfrm>
            <a:off x="1280157" y="3336933"/>
            <a:ext cx="6814038" cy="3249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Custom workouts and exercises.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Custom meals and food items.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Use preset workouts and meals.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Log body data (steps, weight, </a:t>
            </a:r>
            <a:r>
              <a:rPr lang="en-US" sz="2800" dirty="0" err="1">
                <a:solidFill>
                  <a:schemeClr val="bg1"/>
                </a:solidFill>
              </a:rPr>
              <a:t>etc</a:t>
            </a:r>
            <a:r>
              <a:rPr lang="en-US" sz="2800" dirty="0">
                <a:solidFill>
                  <a:schemeClr val="bg1"/>
                </a:solidFill>
              </a:rPr>
              <a:t>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User details.</a:t>
            </a:r>
          </a:p>
        </p:txBody>
      </p:sp>
      <p:pic>
        <p:nvPicPr>
          <p:cNvPr id="9" name="Picture Placeholder 8" descr="A blue and purple circle with a person in it&#10;&#10;Description automatically generated">
            <a:extLst>
              <a:ext uri="{FF2B5EF4-FFF2-40B4-BE49-F238E27FC236}">
                <a16:creationId xmlns:a16="http://schemas.microsoft.com/office/drawing/2014/main" id="{9A62604D-F537-896D-E5B6-EA8541E340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28823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F64C0E11-7DE4-D558-C3EF-9B3C7A9BF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0360" y="553299"/>
            <a:ext cx="10651886" cy="714630"/>
          </a:xfrm>
        </p:spPr>
        <p:txBody>
          <a:bodyPr/>
          <a:lstStyle/>
          <a:p>
            <a:r>
              <a:rPr lang="en-US" dirty="0"/>
              <a:t>Local database schema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761BAF9-0A77-2409-C95F-545F07C88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" y="0"/>
            <a:ext cx="121845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30039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axy presentation_Win32_SL_V16" id="{36B34AD0-AFC2-468E-8620-6CFD159B149F}" vid="{ACCF8893-1A0E-437D-A612-1659D305EA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0E87F72-70BF-43BC-A0D4-53665DC1267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ABD9919-8F5A-4B99-83E1-E90FE1DCF2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D646E0-DCC8-4209-B539-AA58186B68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{2F9D16F4-3979-417C-A540-67C064676236}tf89338750_win32</Template>
  <TotalTime>437</TotalTime>
  <Words>406</Words>
  <Application>Microsoft Office PowerPoint</Application>
  <PresentationFormat>Widescreen</PresentationFormat>
  <Paragraphs>103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Univers</vt:lpstr>
      <vt:lpstr>GradientVTI</vt:lpstr>
      <vt:lpstr>AFNT Project Ali Suhail | 21072712</vt:lpstr>
      <vt:lpstr>Project Aim</vt:lpstr>
      <vt:lpstr>PowerPoint Presentation</vt:lpstr>
      <vt:lpstr>Agenda</vt:lpstr>
      <vt:lpstr>Phase 1: DBMs</vt:lpstr>
      <vt:lpstr>Central database (cdb)</vt:lpstr>
      <vt:lpstr>Central database schema</vt:lpstr>
      <vt:lpstr>Local database (ldb)</vt:lpstr>
      <vt:lpstr>Local database schema</vt:lpstr>
      <vt:lpstr>Phase 2: am website</vt:lpstr>
      <vt:lpstr>Admin management website (aw website)</vt:lpstr>
      <vt:lpstr>Phase 3: AFNT App</vt:lpstr>
      <vt:lpstr>Afnt application</vt:lpstr>
      <vt:lpstr>Phase 4: Arduino Watch</vt:lpstr>
      <vt:lpstr>PowerPoint Presentation</vt:lpstr>
      <vt:lpstr>Current progress</vt:lpstr>
      <vt:lpstr>Afnt project progress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AFNT Project Ali Suhail | 21072712</dc:title>
  <dc:creator>Ali Suhail (Student)</dc:creator>
  <cp:lastModifiedBy>Ali Suhail (Student)</cp:lastModifiedBy>
  <cp:revision>5</cp:revision>
  <dcterms:created xsi:type="dcterms:W3CDTF">2024-04-25T22:26:20Z</dcterms:created>
  <dcterms:modified xsi:type="dcterms:W3CDTF">2024-05-06T17:50:53Z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